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60" r:id="rId9"/>
    <p:sldId id="263" r:id="rId10"/>
    <p:sldId id="264" r:id="rId11"/>
    <p:sldId id="267" r:id="rId12"/>
    <p:sldId id="268" r:id="rId13"/>
    <p:sldId id="269" r:id="rId14"/>
    <p:sldId id="270" r:id="rId15"/>
    <p:sldId id="337" r:id="rId16"/>
    <p:sldId id="271" r:id="rId17"/>
    <p:sldId id="272" r:id="rId18"/>
    <p:sldId id="273" r:id="rId19"/>
    <p:sldId id="274" r:id="rId20"/>
    <p:sldId id="275" r:id="rId21"/>
    <p:sldId id="336" r:id="rId22"/>
    <p:sldId id="276" r:id="rId23"/>
    <p:sldId id="329" r:id="rId24"/>
    <p:sldId id="278"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4" r:id="rId40"/>
    <p:sldId id="295" r:id="rId41"/>
    <p:sldId id="296" r:id="rId42"/>
    <p:sldId id="297" r:id="rId43"/>
    <p:sldId id="332" r:id="rId44"/>
    <p:sldId id="333" r:id="rId45"/>
    <p:sldId id="334" r:id="rId46"/>
    <p:sldId id="335" r:id="rId47"/>
    <p:sldId id="298" r:id="rId48"/>
    <p:sldId id="299" r:id="rId49"/>
    <p:sldId id="300" r:id="rId50"/>
    <p:sldId id="301" r:id="rId51"/>
    <p:sldId id="306" r:id="rId52"/>
    <p:sldId id="307" r:id="rId53"/>
    <p:sldId id="309" r:id="rId54"/>
    <p:sldId id="330" r:id="rId55"/>
    <p:sldId id="311" r:id="rId56"/>
    <p:sldId id="312" r:id="rId57"/>
    <p:sldId id="313" r:id="rId58"/>
    <p:sldId id="321" r:id="rId59"/>
    <p:sldId id="322" r:id="rId60"/>
    <p:sldId id="323" r:id="rId61"/>
    <p:sldId id="324" r:id="rId62"/>
    <p:sldId id="338" r:id="rId63"/>
    <p:sldId id="339" r:id="rId64"/>
    <p:sldId id="327" r:id="rId65"/>
    <p:sldId id="328" r:id="rId66"/>
    <p:sldId id="326"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001"/>
    <a:srgbClr val="F0F0F0"/>
    <a:srgbClr val="7D868C"/>
    <a:srgbClr val="808000"/>
    <a:srgbClr val="408000"/>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94856" autoAdjust="0"/>
  </p:normalViewPr>
  <p:slideViewPr>
    <p:cSldViewPr snapToGrid="0">
      <p:cViewPr varScale="1">
        <p:scale>
          <a:sx n="81" d="100"/>
          <a:sy n="81" d="100"/>
        </p:scale>
        <p:origin x="384"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709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6711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0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7580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1168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8116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/1pNZ2b3 </a:t>
            </a:r>
            <a:r>
              <a:rPr lang="en-US" dirty="0" smtClean="0">
                <a:sym typeface="Wingdings"/>
              </a:rPr>
              <a:t> </a:t>
            </a:r>
            <a:r>
              <a:rPr lang="en-US" sz="1200" dirty="0" err="1" smtClean="0"/>
              <a:t>default_spec.rb</a:t>
            </a:r>
            <a:endParaRPr lang="en-US" dirty="0" smtClean="0"/>
          </a:p>
          <a:p>
            <a:endParaRPr lang="en-US" dirty="0" smtClean="0"/>
          </a:p>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6485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5065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hyperlink" Target="http://serverspec.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kitchen.ci/docs/getting-started/writing-te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hyperlink" Target="http://kitchen.ci/docs/getting-started/writing-tes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hyperlink" Target="http://kitchen.ci/docs/getting-started/writing-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kitchen.ci/docs/getting-started/writing-tes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serverspec.org/resource_types.html#fil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erverspec.org/resource_types.html#fil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hyperlink" Target="http://kitchen.ci/docs/getting-started/creating-cook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smtClean="0"/>
              <a:t>vagrant</a:t>
            </a:r>
          </a:p>
          <a:p>
            <a:pPr marL="609585" indent="-609585">
              <a:buFont typeface="Arial"/>
              <a:buChar char="•"/>
            </a:pPr>
            <a:r>
              <a:rPr lang="en-US" sz="3733" dirty="0" smtClean="0"/>
              <a:t>ec2</a:t>
            </a:r>
          </a:p>
          <a:p>
            <a:pPr marL="609585" indent="-609585">
              <a:buFont typeface="Arial"/>
              <a:buChar char="•"/>
            </a:pPr>
            <a:r>
              <a:rPr lang="en-US" sz="3733" dirty="0" smtClean="0"/>
              <a:t>Azure</a:t>
            </a:r>
          </a:p>
          <a:p>
            <a:pPr marL="609585" indent="-609585">
              <a:buFont typeface="Arial"/>
              <a:buChar char="•"/>
            </a:pPr>
            <a:r>
              <a:rPr lang="is-I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drivers does kitchen support? </a:t>
            </a:r>
            <a:endParaRPr lang="en-US" dirty="0"/>
          </a:p>
        </p:txBody>
      </p:sp>
      <p:sp>
        <p:nvSpPr>
          <p:cNvPr id="3" name="Content Placeholder 2"/>
          <p:cNvSpPr>
            <a:spLocks noGrp="1"/>
          </p:cNvSpPr>
          <p:nvPr>
            <p:ph sz="quarter" idx="10"/>
          </p:nvPr>
        </p:nvSpPr>
        <p:spPr>
          <a:xfrm>
            <a:off x="1121104" y="2078116"/>
            <a:ext cx="14423693" cy="6030714"/>
          </a:xfrm>
        </p:spPr>
        <p:txBody>
          <a:bodyPr numCol="3"/>
          <a:lstStyle/>
          <a:p>
            <a:r>
              <a:rPr lang="en-US" sz="1400" dirty="0"/>
              <a:t>Gem Name                          </a:t>
            </a:r>
            <a:r>
              <a:rPr lang="en-US" sz="1400" dirty="0" smtClean="0"/>
              <a:t>Latest Stable Release    </a:t>
            </a:r>
          </a:p>
          <a:p>
            <a:r>
              <a:rPr lang="en-US" sz="1400" dirty="0" smtClean="0"/>
              <a:t>jackal-kitchen-slack              </a:t>
            </a:r>
            <a:r>
              <a:rPr lang="en-US" sz="1400" dirty="0"/>
              <a:t>0.1.2    kitchen-all                       0.2.0    kitchen-</a:t>
            </a:r>
            <a:r>
              <a:rPr lang="en-US" sz="1400" dirty="0" err="1"/>
              <a:t>ansible</a:t>
            </a:r>
            <a:r>
              <a:rPr lang="en-US" sz="1400" dirty="0"/>
              <a:t>                   0.40.1    kitchen-</a:t>
            </a:r>
            <a:r>
              <a:rPr lang="en-US" sz="1400" dirty="0" err="1"/>
              <a:t>ansiblepush</a:t>
            </a:r>
            <a:r>
              <a:rPr lang="en-US" sz="1400" dirty="0"/>
              <a:t>               0.3.10    kitchen-</a:t>
            </a:r>
            <a:r>
              <a:rPr lang="en-US" sz="1400" dirty="0" err="1"/>
              <a:t>appbundle</a:t>
            </a:r>
            <a:r>
              <a:rPr lang="en-US" sz="1400" dirty="0"/>
              <a:t>-updater         0.1.2    kitchen-azure                     0.1.0    kitchen-</a:t>
            </a:r>
            <a:r>
              <a:rPr lang="en-US" sz="1400" dirty="0" err="1"/>
              <a:t>azurerm</a:t>
            </a:r>
            <a:r>
              <a:rPr lang="en-US" sz="1400" dirty="0"/>
              <a:t>                   0.3.5    kitchen-binding                   0.2.2    kitchen-</a:t>
            </a:r>
            <a:r>
              <a:rPr lang="en-US" sz="1400" dirty="0" err="1"/>
              <a:t>bluebox</a:t>
            </a:r>
            <a:r>
              <a:rPr lang="en-US" sz="1400" dirty="0"/>
              <a:t>                   0.6.2    kitchen-cabinet                   3.0.0    kitchen-</a:t>
            </a:r>
            <a:r>
              <a:rPr lang="en-US" sz="1400" dirty="0" err="1"/>
              <a:t>centurylink</a:t>
            </a:r>
            <a:r>
              <a:rPr lang="en-US" sz="1400" dirty="0"/>
              <a:t>               0.1.6    kitchen-</a:t>
            </a:r>
            <a:r>
              <a:rPr lang="en-US" sz="1400" dirty="0" err="1"/>
              <a:t>cfengine</a:t>
            </a:r>
            <a:r>
              <a:rPr lang="en-US" sz="1400" dirty="0"/>
              <a:t>                  0.0.5    kitchen-chef-extended-attributes  0.2.0    kitchen-</a:t>
            </a:r>
            <a:r>
              <a:rPr lang="en-US" sz="1400" dirty="0" err="1"/>
              <a:t>chef_zero_berks_env</a:t>
            </a:r>
            <a:r>
              <a:rPr lang="en-US" sz="1400" dirty="0"/>
              <a:t>       1.1.1    kitchen-</a:t>
            </a:r>
            <a:r>
              <a:rPr lang="en-US" sz="1400" dirty="0" err="1"/>
              <a:t>cloudformation</a:t>
            </a:r>
            <a:r>
              <a:rPr lang="en-US" sz="1400" dirty="0"/>
              <a:t>            1.0.3    kitchen-</a:t>
            </a:r>
            <a:r>
              <a:rPr lang="en-US" sz="1400" dirty="0" err="1"/>
              <a:t>cloudstack</a:t>
            </a:r>
            <a:r>
              <a:rPr lang="en-US" sz="1400" dirty="0"/>
              <a:t>                0.21.0    kitchen-</a:t>
            </a:r>
            <a:r>
              <a:rPr lang="en-US" sz="1400" dirty="0" err="1"/>
              <a:t>config</a:t>
            </a:r>
            <a:r>
              <a:rPr lang="en-US" sz="1400" dirty="0"/>
              <a:t>                    0.1.1    kitchen-</a:t>
            </a:r>
            <a:r>
              <a:rPr lang="en-US" sz="1400" dirty="0" err="1"/>
              <a:t>digital_ocean</a:t>
            </a:r>
            <a:r>
              <a:rPr lang="en-US" sz="1400" dirty="0"/>
              <a:t>             0.4.0    kitchen-</a:t>
            </a:r>
            <a:r>
              <a:rPr lang="en-US" sz="1400" dirty="0" err="1"/>
              <a:t>digitalocean</a:t>
            </a:r>
            <a:r>
              <a:rPr lang="en-US" sz="1400" dirty="0"/>
              <a:t>              0.9.5    kitchen-</a:t>
            </a:r>
            <a:r>
              <a:rPr lang="en-US" sz="1400" dirty="0" err="1"/>
              <a:t>docker</a:t>
            </a:r>
            <a:r>
              <a:rPr lang="en-US" sz="1400" dirty="0"/>
              <a:t>                    2.3.0    kitchen-</a:t>
            </a:r>
            <a:r>
              <a:rPr lang="en-US" sz="1400" dirty="0" err="1"/>
              <a:t>docker</a:t>
            </a:r>
            <a:r>
              <a:rPr lang="en-US" sz="1400" dirty="0"/>
              <a:t>-</a:t>
            </a:r>
            <a:r>
              <a:rPr lang="en-US" sz="1400" dirty="0" err="1"/>
              <a:t>api</a:t>
            </a:r>
            <a:r>
              <a:rPr lang="en-US" sz="1400" dirty="0"/>
              <a:t>                0.4.0    kitchen-</a:t>
            </a:r>
            <a:r>
              <a:rPr lang="en-US" sz="1400" dirty="0" err="1"/>
              <a:t>docker_cli</a:t>
            </a:r>
            <a:r>
              <a:rPr lang="en-US" sz="1400" dirty="0"/>
              <a:t>                0.15.0    kitchen-</a:t>
            </a:r>
            <a:r>
              <a:rPr lang="en-US" sz="1400" dirty="0" err="1"/>
              <a:t>docker_ssh</a:t>
            </a:r>
            <a:r>
              <a:rPr lang="en-US" sz="1400" dirty="0"/>
              <a:t>                0.1.3    kitchen-</a:t>
            </a:r>
            <a:r>
              <a:rPr lang="en-US" sz="1400" dirty="0" err="1"/>
              <a:t>dokken</a:t>
            </a:r>
            <a:r>
              <a:rPr lang="en-US" sz="1400" dirty="0"/>
              <a:t>                    0.0.29    kitchen-driver-</a:t>
            </a:r>
            <a:r>
              <a:rPr lang="en-US" sz="1400" dirty="0" err="1"/>
              <a:t>sakuracloud</a:t>
            </a:r>
            <a:r>
              <a:rPr lang="en-US" sz="1400" dirty="0"/>
              <a:t>        0.1.3    kitchen-driver-</a:t>
            </a:r>
            <a:r>
              <a:rPr lang="en-US" sz="1400" dirty="0" err="1"/>
              <a:t>vagrant_provision</a:t>
            </a:r>
            <a:r>
              <a:rPr lang="en-US" sz="1400" dirty="0"/>
              <a:t>  1.0.0    kitchen-</a:t>
            </a:r>
            <a:r>
              <a:rPr lang="en-US" sz="1400" dirty="0" err="1"/>
              <a:t>dsc</a:t>
            </a:r>
            <a:r>
              <a:rPr lang="en-US" sz="1400" dirty="0"/>
              <a:t>                       0.8.2    kitchen-ec2                       1.0.0    kitchen-environment               0.1.5    kitchen-</a:t>
            </a:r>
            <a:r>
              <a:rPr lang="en-US" sz="1400" dirty="0" err="1"/>
              <a:t>fifo</a:t>
            </a:r>
            <a:r>
              <a:rPr lang="en-US" sz="1400" dirty="0"/>
              <a:t>                      0.1.0    kitchen-fog                       0.7.3    kitchen-</a:t>
            </a:r>
            <a:r>
              <a:rPr lang="en-US" sz="1400" dirty="0" err="1"/>
              <a:t>gce</a:t>
            </a:r>
            <a:r>
              <a:rPr lang="en-US" sz="1400" dirty="0"/>
              <a:t>                       0.2.0    kitchen-</a:t>
            </a:r>
            <a:r>
              <a:rPr lang="en-US" sz="1400" dirty="0" err="1"/>
              <a:t>goiardi</a:t>
            </a:r>
            <a:r>
              <a:rPr lang="en-US" sz="1400" dirty="0"/>
              <a:t>                   0.1.1    kitchen-google                    1.1.0    kitchen-</a:t>
            </a:r>
            <a:r>
              <a:rPr lang="en-US" sz="1400" dirty="0" err="1"/>
              <a:t>hyperv</a:t>
            </a:r>
            <a:r>
              <a:rPr lang="en-US" sz="1400" dirty="0"/>
              <a:t>                    0.1.10    kitchen-</a:t>
            </a:r>
            <a:r>
              <a:rPr lang="en-US" sz="1400" dirty="0" err="1"/>
              <a:t>inspec</a:t>
            </a:r>
            <a:r>
              <a:rPr lang="en-US" sz="1400" dirty="0"/>
              <a:t>                    0.12.5    kitchen-inspector                 1.3.0    kitchen-</a:t>
            </a:r>
            <a:r>
              <a:rPr lang="en-US" sz="1400" dirty="0" err="1"/>
              <a:t>itamae</a:t>
            </a:r>
            <a:r>
              <a:rPr lang="en-US" sz="1400" dirty="0"/>
              <a:t>                    0.2.4    kitchen-</a:t>
            </a:r>
            <a:r>
              <a:rPr lang="en-US" sz="1400" dirty="0" err="1"/>
              <a:t>joyent</a:t>
            </a:r>
            <a:r>
              <a:rPr lang="en-US" sz="1400" dirty="0"/>
              <a:t>                    0.2.2    kitchen-</a:t>
            </a:r>
            <a:r>
              <a:rPr lang="en-US" sz="1400" dirty="0" err="1"/>
              <a:t>libvirtlxc</a:t>
            </a:r>
            <a:r>
              <a:rPr lang="en-US" sz="1400" dirty="0"/>
              <a:t>                0.4.0    kitchen-</a:t>
            </a:r>
            <a:r>
              <a:rPr lang="en-US" sz="1400" dirty="0" err="1"/>
              <a:t>linode</a:t>
            </a:r>
            <a:r>
              <a:rPr lang="en-US" sz="1400" dirty="0"/>
              <a:t>                    0.10.0    kitchen-local                     0.0.1    kitchen-</a:t>
            </a:r>
            <a:r>
              <a:rPr lang="en-US" sz="1400" dirty="0" err="1"/>
              <a:t>localhost</a:t>
            </a:r>
            <a:r>
              <a:rPr lang="en-US" sz="1400" dirty="0"/>
              <a:t>                 0.3.0    kitchen-</a:t>
            </a:r>
            <a:r>
              <a:rPr lang="en-US" sz="1400" dirty="0" err="1"/>
              <a:t>lxc</a:t>
            </a:r>
            <a:r>
              <a:rPr lang="en-US" sz="1400" dirty="0"/>
              <a:t>                       0.1.4    kitchen-</a:t>
            </a:r>
            <a:r>
              <a:rPr lang="en-US" sz="1400" dirty="0" err="1"/>
              <a:t>lxd_api</a:t>
            </a:r>
            <a:r>
              <a:rPr lang="en-US" sz="1400" dirty="0"/>
              <a:t>                   0.0.2    kitchen-</a:t>
            </a:r>
            <a:r>
              <a:rPr lang="en-US" sz="1400" dirty="0" err="1"/>
              <a:t>lxd_cli</a:t>
            </a:r>
            <a:r>
              <a:rPr lang="en-US" sz="1400" dirty="0"/>
              <a:t>                   0.1.6    kitchen-machine                   0.1.0    kitchen-nodes                     0.7.0    kitchen-nodes-</a:t>
            </a:r>
            <a:r>
              <a:rPr lang="en-US" sz="1400" dirty="0" err="1"/>
              <a:t>fqdn</a:t>
            </a:r>
            <a:r>
              <a:rPr lang="en-US" sz="1400" dirty="0"/>
              <a:t>                </a:t>
            </a:r>
            <a:r>
              <a:rPr lang="en-US" sz="1400" dirty="0" smtClean="0"/>
              <a:t>0.4.1</a:t>
            </a:r>
          </a:p>
          <a:p>
            <a:r>
              <a:rPr lang="en-US" sz="1400" dirty="0" smtClean="0"/>
              <a:t>...</a:t>
            </a:r>
            <a:endParaRPr lang="de-DE" sz="14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kitchen driver discover</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352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7728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18</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19</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Lab: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smtClean="0"/>
              <a:t>cookbooks/workstation</a:t>
            </a:r>
            <a:r>
              <a:rPr lang="en-US" sz="3733" dirty="0"/>
              <a:t>/.</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23</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2594274"/>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Lab: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TextBox 8"/>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10" name="TextBox 9"/>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name: </a:t>
            </a:r>
            <a:r>
              <a:rPr lang="en-US" b="1" dirty="0" smtClean="0">
                <a:latin typeface="Courier New" panose="02070309020205020404" pitchFamily="49" charset="0"/>
                <a:cs typeface="Courier New" panose="02070309020205020404" pitchFamily="49" charset="0"/>
              </a:rPr>
              <a:t>centos-6.7</a:t>
            </a:r>
            <a:endParaRPr lang="en-US" b="1" dirty="0">
              <a:latin typeface="Courier New" panose="02070309020205020404" pitchFamily="49" charset="0"/>
              <a:cs typeface="Courier New" panose="02070309020205020404" pitchFamily="49" charset="0"/>
            </a:endParaRPr>
          </a:p>
        </p:txBody>
      </p:sp>
      <p:sp>
        <p:nvSpPr>
          <p:cNvPr id="11" name="Rectangle 10"/>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Rectangle 11"/>
          <p:cNvSpPr/>
          <p:nvPr/>
        </p:nvSpPr>
        <p:spPr bwMode="auto">
          <a:xfrm>
            <a:off x="8306182" y="5679926"/>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smtClean="0"/>
              <a:t>cookbooks/apache</a:t>
            </a:r>
            <a:r>
              <a:rPr lang="en-US" sz="3733" dirty="0"/>
              <a:t>/.</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79958"/>
            <a:ext cx="14423693" cy="4965091"/>
          </a:xfrm>
        </p:spPr>
        <p:txBody>
          <a:bodyPr/>
          <a:lstStyle/>
          <a:p>
            <a:r>
              <a:rPr lang="en-US" sz="1800" dirty="0"/>
              <a:t>-----&gt; Starting Kitchen (v1.4.0)</a:t>
            </a:r>
          </a:p>
          <a:p>
            <a:r>
              <a:rPr lang="en-US" sz="1800" dirty="0"/>
              <a:t>-----&gt; Creating &lt;default</a:t>
            </a:r>
            <a:r>
              <a:rPr lang="en-US" sz="1800" dirty="0" smtClean="0"/>
              <a:t>-centos-67&gt;</a:t>
            </a:r>
            <a:r>
              <a:rPr lang="en-US" sz="1800" dirty="0"/>
              <a:t>...</a:t>
            </a:r>
          </a:p>
          <a:p>
            <a:r>
              <a:rPr lang="en-US" sz="1800" dirty="0"/>
              <a:t>       Sending build context to Docker daemon  2.56 kB</a:t>
            </a:r>
          </a:p>
          <a:p>
            <a:r>
              <a:rPr lang="en-US" sz="1800" dirty="0"/>
              <a:t>       Sending build context to Docker daemon</a:t>
            </a:r>
          </a:p>
          <a:p>
            <a:r>
              <a:rPr lang="en-US" sz="1800" dirty="0" smtClean="0"/>
              <a:t>(skipping)</a:t>
            </a:r>
          </a:p>
          <a:p>
            <a:r>
              <a:rPr lang="en-US" sz="1800" dirty="0"/>
              <a:t> Installing Chef</a:t>
            </a:r>
          </a:p>
          <a:p>
            <a:r>
              <a:rPr lang="en-US" sz="1800" dirty="0"/>
              <a:t>       installing with rpm...</a:t>
            </a:r>
          </a:p>
          <a:p>
            <a:r>
              <a:rPr lang="en-US" sz="1800" dirty="0"/>
              <a:t>       warning: /</a:t>
            </a:r>
            <a:r>
              <a:rPr lang="en-US" sz="1800" dirty="0" err="1"/>
              <a:t>tmp</a:t>
            </a:r>
            <a:r>
              <a:rPr lang="en-US" sz="1800" dirty="0"/>
              <a:t>/install.sh.23/chef-12.4.1-1.el6.x86_64.rpm: Header V4 DSA/SHA1 Signature, key ID 83ef826a: </a:t>
            </a:r>
            <a:r>
              <a:rPr lang="en-US" sz="1800" dirty="0" smtClean="0"/>
              <a:t>NOKEY</a:t>
            </a:r>
          </a:p>
          <a:p>
            <a:r>
              <a:rPr lang="en-US" sz="1800" dirty="0" smtClean="0"/>
              <a:t>(skipping)</a:t>
            </a:r>
          </a:p>
          <a:p>
            <a:r>
              <a:rPr lang="en-US" sz="1800" dirty="0"/>
              <a:t> Synchronizing Cookbooks:</a:t>
            </a:r>
          </a:p>
          <a:p>
            <a:r>
              <a:rPr lang="en-US" sz="1800" dirty="0"/>
              <a:t>         - apache</a:t>
            </a:r>
          </a:p>
          <a:p>
            <a:r>
              <a:rPr lang="en-US" sz="1800" dirty="0"/>
              <a:t>       Compiling Cookbooks</a:t>
            </a:r>
            <a:r>
              <a:rPr lang="en-US" sz="1800" dirty="0" smtClean="0"/>
              <a:t>...</a:t>
            </a:r>
          </a:p>
        </p:txBody>
      </p:sp>
      <p:sp>
        <p:nvSpPr>
          <p:cNvPr id="3" name="Title 2"/>
          <p:cNvSpPr>
            <a:spLocks noGrp="1"/>
          </p:cNvSpPr>
          <p:nvPr>
            <p:ph type="title"/>
          </p:nvPr>
        </p:nvSpPr>
        <p:spPr/>
        <p:txBody>
          <a:bodyPr>
            <a:noAutofit/>
          </a:bodyPr>
          <a:lstStyle/>
          <a:p>
            <a:r>
              <a:rPr lang="en-US" sz="4000" dirty="0" smtClean="0"/>
              <a:t>Lab: </a:t>
            </a:r>
            <a:r>
              <a:rPr lang="en-US" sz="4000" dirty="0"/>
              <a:t>Move into c</a:t>
            </a:r>
            <a:r>
              <a:rPr lang="en-US" sz="4000" dirty="0" smtClean="0"/>
              <a:t>ookbook directory converge </a:t>
            </a:r>
            <a:r>
              <a:rPr lang="en-US" sz="4000" dirty="0" smtClean="0"/>
              <a:t>the </a:t>
            </a:r>
            <a:r>
              <a:rPr lang="en-US" sz="4000" dirty="0" smtClean="0"/>
              <a:t>cookbook</a:t>
            </a:r>
            <a:endParaRPr lang="en-US" sz="4000" dirty="0"/>
          </a:p>
        </p:txBody>
      </p:sp>
      <p:sp>
        <p:nvSpPr>
          <p:cNvPr id="4" name="Text Placeholder 3"/>
          <p:cNvSpPr>
            <a:spLocks noGrp="1"/>
          </p:cNvSpPr>
          <p:nvPr>
            <p:ph type="body" sz="quarter" idx="11"/>
          </p:nvPr>
        </p:nvSpPr>
        <p:spPr>
          <a:xfrm>
            <a:off x="1121104" y="1337149"/>
            <a:ext cx="14422528" cy="1138037"/>
          </a:xfrm>
        </p:spPr>
        <p:txBody>
          <a:bodyPr/>
          <a:lstStyle/>
          <a:p>
            <a:r>
              <a:rPr lang="en-US" sz="3200" dirty="0"/>
              <a:t>$ cd cookbooks/apache</a:t>
            </a:r>
          </a:p>
          <a:p>
            <a:r>
              <a:rPr lang="en-US" sz="3200" dirty="0" smtClean="0"/>
              <a:t>$ </a:t>
            </a:r>
            <a:r>
              <a:rPr lang="en-US" sz="3200" dirty="0" smtClean="0"/>
              <a:t>kitchen converge</a:t>
            </a:r>
            <a:endParaRPr lang="en-US" sz="32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6943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
        <p:nvSpPr>
          <p:cNvPr id="3" name="Rectangle 2"/>
          <p:cNvSpPr/>
          <p:nvPr/>
        </p:nvSpPr>
        <p:spPr>
          <a:xfrm>
            <a:off x="862411" y="1669599"/>
            <a:ext cx="14510506" cy="1716824"/>
          </a:xfrm>
          <a:prstGeom prst="rect">
            <a:avLst/>
          </a:prstGeom>
        </p:spPr>
        <p:txBody>
          <a:bodyPr vert="horz" wrap="square" lIns="0" tIns="0" rIns="0" bIns="0" rtlCol="0">
            <a:noAutofit/>
          </a:bodyPr>
          <a:lstStyle/>
          <a:p>
            <a:pPr>
              <a:spcBef>
                <a:spcPts val="800"/>
              </a:spcBef>
              <a:spcAft>
                <a:spcPts val="800"/>
              </a:spcAft>
              <a:buSzPct val="90000"/>
              <a:buFont typeface="Arial" pitchFamily="34" charset="0"/>
              <a:buNone/>
            </a:pPr>
            <a:r>
              <a:rPr lang="en-US" sz="4267" dirty="0">
                <a:solidFill>
                  <a:schemeClr val="accent3">
                    <a:lumMod val="50000"/>
                  </a:schemeClr>
                </a:solidFill>
              </a:rPr>
              <a:t>What steps would it take to test one of the cookbooks that we have created?</a:t>
            </a:r>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20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92459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3754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smtClean="0"/>
              <a:t>cookbooks/workstation/test/integration/default/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smtClean="0"/>
              <a:t>cookbooks/workstation/test/integration/default/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smtClean="0"/>
              <a:t>cookbooks/workstation/test/integration/default/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or webserver</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p:txBody>
      </p:sp>
      <p:sp>
        <p:nvSpPr>
          <p:cNvPr id="15" name="Text Placeholder 14"/>
          <p:cNvSpPr>
            <a:spLocks noGrp="1"/>
          </p:cNvSpPr>
          <p:nvPr>
            <p:ph type="body" sz="quarter" idx="11"/>
          </p:nvPr>
        </p:nvSpPr>
        <p:spPr/>
        <p:txBody>
          <a:bodyPr anchor="ctr">
            <a:normAutofit/>
          </a:bodyPr>
          <a:lstStyle/>
          <a:p>
            <a:r>
              <a:rPr lang="en-US" sz="2500" dirty="0" smtClean="0"/>
              <a:t>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28564"/>
            <a:ext cx="14423693" cy="5086636"/>
          </a:xfrm>
        </p:spPr>
        <p:txBody>
          <a:bodyPr/>
          <a:lstStyle/>
          <a:p>
            <a:r>
              <a:rPr lang="en-US" sz="2300" dirty="0" smtClean="0"/>
              <a:t>...</a:t>
            </a:r>
          </a:p>
          <a:p>
            <a:r>
              <a:rPr lang="en-US" sz="2000" dirty="0"/>
              <a:t>apache::default</a:t>
            </a:r>
            <a:endParaRPr lang="en-GB" sz="2000" dirty="0"/>
          </a:p>
          <a:p>
            <a:r>
              <a:rPr lang="en-US" sz="2000" dirty="0"/>
              <a:t>         Port "80"</a:t>
            </a:r>
            <a:endParaRPr lang="en-GB" sz="2000" dirty="0"/>
          </a:p>
          <a:p>
            <a:r>
              <a:rPr lang="en-US" sz="2000" dirty="0">
                <a:solidFill>
                  <a:srgbClr val="108001"/>
                </a:solidFill>
              </a:rPr>
              <a:t>           should be listening</a:t>
            </a:r>
            <a:endParaRPr lang="en-GB" sz="2000" dirty="0">
              <a:solidFill>
                <a:srgbClr val="108001"/>
              </a:solidFill>
            </a:endParaRPr>
          </a:p>
          <a:p>
            <a:r>
              <a:rPr lang="en-US" sz="2000" dirty="0"/>
              <a:t>         Command "curl http://</a:t>
            </a:r>
            <a:r>
              <a:rPr lang="en-US" sz="2000" dirty="0" err="1"/>
              <a:t>localhost</a:t>
            </a:r>
            <a:r>
              <a:rPr lang="en-US" sz="2000" dirty="0"/>
              <a:t>"</a:t>
            </a:r>
            <a:endParaRPr lang="en-GB" sz="2000" dirty="0"/>
          </a:p>
          <a:p>
            <a:r>
              <a:rPr lang="en-US" sz="2000" dirty="0"/>
              <a:t>           </a:t>
            </a:r>
            <a:r>
              <a:rPr lang="en-US" sz="2000" dirty="0" err="1"/>
              <a:t>stdout</a:t>
            </a:r>
            <a:endParaRPr lang="en-GB" sz="2000" dirty="0"/>
          </a:p>
          <a:p>
            <a:r>
              <a:rPr lang="en-US" sz="2000" dirty="0">
                <a:solidFill>
                  <a:srgbClr val="108001"/>
                </a:solidFill>
              </a:rPr>
              <a:t>             should match /Hello, world!/</a:t>
            </a:r>
            <a:endParaRPr lang="en-GB" sz="2000" dirty="0">
              <a:solidFill>
                <a:srgbClr val="108001"/>
              </a:solidFill>
            </a:endParaRPr>
          </a:p>
          <a:p>
            <a:r>
              <a:rPr lang="en-US" sz="2000" dirty="0"/>
              <a:t> </a:t>
            </a:r>
            <a:endParaRPr lang="en-GB" sz="2000" dirty="0"/>
          </a:p>
          <a:p>
            <a:r>
              <a:rPr lang="en-US" sz="2000" dirty="0"/>
              <a:t>       Finished in 0.22502 seconds (files took 0.56581 seconds to load)</a:t>
            </a:r>
            <a:endParaRPr lang="en-GB" sz="2000" dirty="0"/>
          </a:p>
          <a:p>
            <a:r>
              <a:rPr lang="en-US" sz="2000" dirty="0">
                <a:solidFill>
                  <a:srgbClr val="108001"/>
                </a:solidFill>
              </a:rPr>
              <a:t>       2 examples, 0 </a:t>
            </a:r>
            <a:r>
              <a:rPr lang="en-US" sz="2000" dirty="0" smtClean="0">
                <a:solidFill>
                  <a:srgbClr val="108001"/>
                </a:solidFill>
              </a:rPr>
              <a:t>failures</a:t>
            </a:r>
          </a:p>
          <a:p>
            <a:r>
              <a:rPr lang="en-US" sz="2000" dirty="0"/>
              <a:t>...</a:t>
            </a:r>
          </a:p>
        </p:txBody>
      </p:sp>
      <p:sp>
        <p:nvSpPr>
          <p:cNvPr id="3" name="Title 2"/>
          <p:cNvSpPr>
            <a:spLocks noGrp="1"/>
          </p:cNvSpPr>
          <p:nvPr>
            <p:ph type="title"/>
          </p:nvPr>
        </p:nvSpPr>
        <p:spPr/>
        <p:txBody>
          <a:bodyPr/>
          <a:lstStyle/>
          <a:p>
            <a:r>
              <a:rPr lang="en-US" dirty="0" smtClean="0"/>
              <a:t>Lab: Run ‘kitchen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test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356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3622647"/>
          </a:xfrm>
        </p:spPr>
        <p:txBody>
          <a:bodyPr/>
          <a:lstStyle/>
          <a:p>
            <a:r>
              <a:rPr lang="en-US" sz="3600" dirty="0" smtClean="0"/>
              <a:t>0</a:t>
            </a:r>
            <a:endParaRPr lang="en-US" sz="3600" dirty="0"/>
          </a:p>
        </p:txBody>
      </p:sp>
      <p:sp>
        <p:nvSpPr>
          <p:cNvPr id="3" name="Title 2"/>
          <p:cNvSpPr>
            <a:spLocks noGrp="1"/>
          </p:cNvSpPr>
          <p:nvPr>
            <p:ph type="title"/>
          </p:nvPr>
        </p:nvSpPr>
        <p:spPr/>
        <p:txBody>
          <a:bodyPr/>
          <a:lstStyle/>
          <a:p>
            <a:r>
              <a:rPr lang="en-US" dirty="0" smtClean="0"/>
              <a:t>Lab: Chef exit code</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echo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59</a:t>
            </a:fld>
            <a:endParaRPr lang="en-US" dirty="0"/>
          </a:p>
        </p:txBody>
      </p:sp>
      <p:sp>
        <p:nvSpPr>
          <p:cNvPr id="8" name="Content Placeholder 15"/>
          <p:cNvSpPr txBox="1">
            <a:spLocks/>
          </p:cNvSpPr>
          <p:nvPr/>
        </p:nvSpPr>
        <p:spPr>
          <a:xfrm>
            <a:off x="1121104" y="5870917"/>
            <a:ext cx="14423696" cy="2162001"/>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‘kitchen test’ returns standard return codes, </a:t>
            </a:r>
            <a:r>
              <a:rPr lang="en-US" dirty="0"/>
              <a:t>a</a:t>
            </a:r>
            <a:r>
              <a:rPr lang="en-US" dirty="0" smtClean="0"/>
              <a:t>llowing the command to be used in CD pipelines</a:t>
            </a:r>
            <a:endParaRPr lang="en-US" dirty="0"/>
          </a:p>
        </p:txBody>
      </p:sp>
    </p:spTree>
    <p:extLst>
      <p:ext uri="{BB962C8B-B14F-4D97-AF65-F5344CB8AC3E}">
        <p14:creationId xmlns:p14="http://schemas.microsoft.com/office/powerpoint/2010/main" val="33345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	</a:t>
            </a:r>
            <a:r>
              <a:rPr lang="en-US" sz="2300" dirty="0" smtClean="0"/>
              <a:t>.</a:t>
            </a:r>
            <a:r>
              <a:rPr lang="en-US" sz="2300" dirty="0" err="1"/>
              <a:t>gitignore</a:t>
            </a:r>
            <a:r>
              <a:rPr lang="en-US" sz="2300" dirty="0"/>
              <a:t>	</a:t>
            </a:r>
            <a:r>
              <a:rPr lang="en-US" sz="2300" dirty="0" err="1"/>
              <a:t>Berksfile</a:t>
            </a:r>
            <a:r>
              <a:rPr lang="en-US" sz="2300" dirty="0"/>
              <a:t>	</a:t>
            </a:r>
            <a:r>
              <a:rPr lang="en-US" sz="2300" dirty="0" err="1"/>
              <a:t>chefignore</a:t>
            </a:r>
            <a:r>
              <a:rPr lang="en-US" sz="2300" dirty="0"/>
              <a:t>	recipes	</a:t>
            </a:r>
            <a:r>
              <a:rPr lang="en-US" sz="2300" dirty="0" smtClean="0"/>
              <a:t>test</a:t>
            </a:r>
          </a:p>
          <a:p>
            <a:r>
              <a:rPr lang="en-US" sz="2300" dirty="0" smtClean="0"/>
              <a:t>..</a:t>
            </a:r>
            <a:r>
              <a:rPr lang="en-US" sz="2300" dirty="0"/>
              <a:t>	</a:t>
            </a:r>
            <a:r>
              <a:rPr lang="en-US" sz="2300" dirty="0" smtClean="0"/>
              <a:t>.</a:t>
            </a:r>
            <a:r>
              <a:rPr lang="en-US" sz="2300" dirty="0" err="1"/>
              <a:t>kitchen.yml</a:t>
            </a:r>
            <a:r>
              <a:rPr lang="en-US" sz="2300" dirty="0"/>
              <a:t>	</a:t>
            </a:r>
            <a:r>
              <a:rPr lang="en-US" sz="2300" dirty="0" err="1"/>
              <a:t>README.md</a:t>
            </a:r>
            <a:r>
              <a:rPr lang="en-US" sz="2300" dirty="0"/>
              <a:t>	</a:t>
            </a:r>
            <a:r>
              <a:rPr lang="en-US" sz="2300" dirty="0" err="1"/>
              <a:t>metadata.rb</a:t>
            </a:r>
            <a:r>
              <a:rPr lang="en-US" sz="2300" dirty="0"/>
              <a:t>	spec</a:t>
            </a:r>
            <a:endParaRPr lang="de-DE" sz="2300" dirty="0"/>
          </a:p>
        </p:txBody>
      </p:sp>
      <p:sp>
        <p:nvSpPr>
          <p:cNvPr id="4" name="Text Placeholder 3"/>
          <p:cNvSpPr>
            <a:spLocks noGrp="1"/>
          </p:cNvSpPr>
          <p:nvPr>
            <p:ph type="body" sz="quarter" idx="11"/>
          </p:nvPr>
        </p:nvSpPr>
        <p:spPr/>
        <p:txBody>
          <a:bodyPr/>
          <a:lstStyle/>
          <a:p>
            <a:r>
              <a:rPr lang="en-US" dirty="0" smtClean="0"/>
              <a:t>$ </a:t>
            </a:r>
            <a:r>
              <a:rPr lang="en-US" dirty="0" err="1"/>
              <a:t>ls</a:t>
            </a:r>
            <a:r>
              <a:rPr lang="en-US" dirty="0"/>
              <a:t> -a cookbooks/workstation/</a:t>
            </a: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16657</TotalTime>
  <Words>6683</Words>
  <Application>Microsoft Macintosh PowerPoint</Application>
  <PresentationFormat>Custom</PresentationFormat>
  <Paragraphs>880</Paragraphs>
  <Slides>62</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Arial (Body)</vt:lpstr>
      <vt:lpstr>Courier New</vt:lpstr>
      <vt:lpstr>Gill Sans MT</vt:lpstr>
      <vt:lpstr>Wingdings</vt:lpstr>
      <vt:lpstr>ChefDk3.2Template</vt:lpstr>
      <vt:lpstr>Testing Cookbooks</vt:lpstr>
      <vt:lpstr>Objectives</vt:lpstr>
      <vt:lpstr>Can We Test Cookbooks?</vt:lpstr>
      <vt:lpstr>Steps to Verify Cookbooks</vt:lpstr>
      <vt:lpstr>Test Configuration</vt:lpstr>
      <vt:lpstr>Test Kitchen Commands and Configuration</vt:lpstr>
      <vt:lpstr>Do We Have a .kitchen.yml?</vt:lpstr>
      <vt:lpstr>What is Inside .kitchen.yml?</vt:lpstr>
      <vt:lpstr>.kitchen.yml</vt:lpstr>
      <vt:lpstr>Demo: The kitchen Driver</vt:lpstr>
      <vt:lpstr>What drivers does kitchen support? </vt:lpstr>
      <vt:lpstr>Demo: The kitchen Provisioner</vt:lpstr>
      <vt:lpstr>Demo: The kitchen Platforms</vt:lpstr>
      <vt:lpstr>Demo: The kitchen Suites</vt:lpstr>
      <vt:lpstr>Demo: The kitchen Suites</vt:lpstr>
      <vt:lpstr>Kitchen Test Matrix</vt:lpstr>
      <vt:lpstr>What Can 'kitchen' Do?</vt:lpstr>
      <vt:lpstr>Example: Kitchen Test Matrix</vt:lpstr>
      <vt:lpstr>Example: Kitchen Test Matrix</vt:lpstr>
      <vt:lpstr>Lab: Test Configuration</vt:lpstr>
      <vt:lpstr>Lab: Move into the Cookbook's Directory</vt:lpstr>
      <vt:lpstr>Lab: Edit the Kitchen Configuration File</vt:lpstr>
      <vt:lpstr>Lab: Edit the Kitchen Configuration File</vt:lpstr>
      <vt:lpstr>Lab: Look at the Test Matrix</vt:lpstr>
      <vt:lpstr>Converging a Cookbook</vt:lpstr>
      <vt:lpstr>Kitchen Create</vt:lpstr>
      <vt:lpstr>Group Exercise: Kitchen Converge</vt:lpstr>
      <vt:lpstr>Lab: Converge the Cookbook</vt:lpstr>
      <vt:lpstr>Lab: Converge the Recipe for Apache</vt:lpstr>
      <vt:lpstr>Lab: Configuring Test Kitchen for Apache</vt:lpstr>
      <vt:lpstr>Lab: Move into cookbook directory converge the cookbook</vt:lpstr>
      <vt:lpstr>Test Kitchen</vt:lpstr>
      <vt:lpstr>Test Kitchen</vt:lpstr>
      <vt:lpstr>The First Test</vt:lpstr>
      <vt:lpstr>Kitchen Verify</vt:lpstr>
      <vt:lpstr>Kitchen Destroy</vt:lpstr>
      <vt:lpstr>Kitchen Test</vt:lpstr>
      <vt:lpstr>ServerSpec</vt:lpstr>
      <vt:lpstr>Where do Tests Live?</vt:lpstr>
      <vt:lpstr>Where do Tests Live?</vt:lpstr>
      <vt:lpstr>Where do Tests Live?</vt:lpstr>
      <vt:lpstr>Where do Tests Live?</vt:lpstr>
      <vt:lpstr>Example: Is the 'tree' Package Installed?</vt:lpstr>
      <vt:lpstr>Lab: Requiring a Test Helper</vt:lpstr>
      <vt:lpstr>Lab: Describing the Test Context</vt:lpstr>
      <vt:lpstr>Lab: Our Assertion in a spec File</vt:lpstr>
      <vt:lpstr>Lab: Return Home and Move into the Cookbook</vt:lpstr>
      <vt:lpstr>Lab: Running the Specification</vt:lpstr>
      <vt:lpstr>More Tests</vt:lpstr>
      <vt:lpstr>Testing a File</vt:lpstr>
      <vt:lpstr>Example: The File Contains Data</vt:lpstr>
      <vt:lpstr>Example: The File Contains Specific Content</vt:lpstr>
      <vt:lpstr>Example: The File is Owned by a Particular User</vt:lpstr>
      <vt:lpstr>Testing or webserver</vt:lpstr>
      <vt:lpstr>Lab: Testing Apache</vt:lpstr>
      <vt:lpstr>Lab: Return Home and 'cd cookbooks/apache' </vt:lpstr>
      <vt:lpstr>Lab: What Does the Webserver Say?</vt:lpstr>
      <vt:lpstr>Lab: Run ‘kitchen test’</vt:lpstr>
      <vt:lpstr>Lab: Chef exit code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2107</cp:revision>
  <cp:lastPrinted>2016-04-03T13:50:19Z</cp:lastPrinted>
  <dcterms:created xsi:type="dcterms:W3CDTF">2012-09-13T17:36:07Z</dcterms:created>
  <dcterms:modified xsi:type="dcterms:W3CDTF">2016-04-08T17:32:58Z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